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D6916CC8-41D2-407C-9F25-2C9B7129C2F1}" type="datetimeFigureOut">
              <a:rPr lang="pt-BR" smtClean="0"/>
              <a:t>09/07/2020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2353899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6916CC8-41D2-407C-9F25-2C9B7129C2F1}" type="datetimeFigureOut">
              <a:rPr lang="pt-BR" smtClean="0"/>
              <a:t>09/07/2020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1477462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D6916CC8-41D2-407C-9F25-2C9B7129C2F1}" type="datetimeFigureOut">
              <a:rPr lang="pt-BR" smtClean="0"/>
              <a:t>09/07/2020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2423872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D6916CC8-41D2-407C-9F25-2C9B7129C2F1}" type="datetimeFigureOut">
              <a:rPr lang="pt-BR" smtClean="0"/>
              <a:t>09/07/2020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65111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D6916CC8-41D2-407C-9F25-2C9B7129C2F1}" type="datetimeFigureOut">
              <a:rPr lang="pt-BR" smtClean="0"/>
              <a:t>09/07/2020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360218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D6916CC8-41D2-407C-9F25-2C9B7129C2F1}" type="datetimeFigureOut">
              <a:rPr lang="pt-BR" smtClean="0"/>
              <a:t>09/07/2020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1149280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D6916CC8-41D2-407C-9F25-2C9B7129C2F1}" type="datetimeFigureOut">
              <a:rPr lang="pt-BR" smtClean="0"/>
              <a:t>09/07/2020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2378296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D6916CC8-41D2-407C-9F25-2C9B7129C2F1}" type="datetimeFigureOut">
              <a:rPr lang="pt-BR" smtClean="0"/>
              <a:t>09/07/2020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1331061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D6916CC8-41D2-407C-9F25-2C9B7129C2F1}" type="datetimeFigureOut">
              <a:rPr lang="pt-BR" smtClean="0"/>
              <a:t>09/07/2020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1617040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6916CC8-41D2-407C-9F25-2C9B7129C2F1}" type="datetimeFigureOut">
              <a:rPr lang="pt-BR" smtClean="0"/>
              <a:t>09/07/2020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2522492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6916CC8-41D2-407C-9F25-2C9B7129C2F1}" type="datetimeFigureOut">
              <a:rPr lang="pt-BR" smtClean="0"/>
              <a:t>09/07/2020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5E74946-B2D3-466D-B0CB-2855D53C0E3B}" type="slidenum">
              <a:rPr lang="pt-BR" smtClean="0"/>
              <a:t>‹nº›</a:t>
            </a:fld>
            <a:endParaRPr lang="pt-BR"/>
          </a:p>
        </p:txBody>
      </p:sp>
    </p:spTree>
    <p:extLst>
      <p:ext uri="{BB962C8B-B14F-4D97-AF65-F5344CB8AC3E}">
        <p14:creationId xmlns:p14="http://schemas.microsoft.com/office/powerpoint/2010/main" val="3723304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916CC8-41D2-407C-9F25-2C9B7129C2F1}" type="datetimeFigureOut">
              <a:rPr lang="pt-BR" smtClean="0"/>
              <a:t>09/07/2020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E74946-B2D3-466D-B0CB-2855D53C0E3B}" type="slidenum">
              <a:rPr lang="pt-BR" smtClean="0"/>
              <a:t>‹nº›</a:t>
            </a:fld>
            <a:endParaRPr lang="pt-BR"/>
          </a:p>
        </p:txBody>
      </p:sp>
    </p:spTree>
    <p:extLst>
      <p:ext uri="{BB962C8B-B14F-4D97-AF65-F5344CB8AC3E}">
        <p14:creationId xmlns:p14="http://schemas.microsoft.com/office/powerpoint/2010/main" val="1563537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SC1- aula 9</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186799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7824" y="404664"/>
            <a:ext cx="2914650"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988840"/>
            <a:ext cx="4829175"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7773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Diagrama de Radiação ou Irradiação</a:t>
            </a:r>
            <a:endParaRPr lang="pt-BR" dirty="0"/>
          </a:p>
        </p:txBody>
      </p:sp>
      <p:sp>
        <p:nvSpPr>
          <p:cNvPr id="3" name="Espaço Reservado para Conteúdo 2"/>
          <p:cNvSpPr>
            <a:spLocks noGrp="1"/>
          </p:cNvSpPr>
          <p:nvPr>
            <p:ph idx="1"/>
          </p:nvPr>
        </p:nvSpPr>
        <p:spPr>
          <a:xfrm>
            <a:off x="683568" y="1268760"/>
            <a:ext cx="8003232" cy="4857403"/>
          </a:xfrm>
        </p:spPr>
        <p:txBody>
          <a:bodyPr>
            <a:normAutofit fontScale="85000" lnSpcReduction="10000"/>
          </a:bodyPr>
          <a:lstStyle/>
          <a:p>
            <a:r>
              <a:rPr lang="pt-BR" dirty="0" smtClean="0"/>
              <a:t>Uma antena diretiva não irradia energia uniformemente, concentrando o máximo de sua irradiação em uma única direção enquanto nas outras direções a potência irradiada é muito pequena.</a:t>
            </a:r>
          </a:p>
          <a:p>
            <a:r>
              <a:rPr lang="pt-BR" dirty="0" smtClean="0"/>
              <a:t>O diagrama de radiação é um gráfico que mostra as características da antena no que se refere à potência irradiada em função do ângulo.</a:t>
            </a:r>
          </a:p>
          <a:p>
            <a:r>
              <a:rPr lang="pt-BR" dirty="0" smtClean="0"/>
              <a:t>A principal utilização dos diagramas de radiação é no cálculo dos níveis de sinais interferentes.</a:t>
            </a:r>
          </a:p>
          <a:p>
            <a:r>
              <a:rPr lang="pt-BR" dirty="0" smtClean="0"/>
              <a:t>Cabe ressaltar que o diagrama é idêntico para transmissão e recepção, devido à reciprocidade.</a:t>
            </a:r>
            <a:endParaRPr lang="pt-BR" dirty="0"/>
          </a:p>
        </p:txBody>
      </p:sp>
    </p:spTree>
    <p:extLst>
      <p:ext uri="{BB962C8B-B14F-4D97-AF65-F5344CB8AC3E}">
        <p14:creationId xmlns:p14="http://schemas.microsoft.com/office/powerpoint/2010/main" val="2904806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539552" y="404664"/>
            <a:ext cx="8147248" cy="5721499"/>
          </a:xfrm>
        </p:spPr>
        <p:txBody>
          <a:bodyPr/>
          <a:lstStyle/>
          <a:p>
            <a:r>
              <a:rPr lang="pt-BR" dirty="0" smtClean="0"/>
              <a:t>A irradiação de uma antena é tridimensional, mas para estudos e visualização são utilizados os diagramas bidirecionais chamados de Diagrama Horizontal e Diagrama Vertical.</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7103" y="2780928"/>
            <a:ext cx="334327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5013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476672"/>
            <a:ext cx="8219256" cy="5649491"/>
          </a:xfrm>
        </p:spPr>
        <p:txBody>
          <a:bodyPr/>
          <a:lstStyle/>
          <a:p>
            <a:r>
              <a:rPr lang="pt-BR" b="1" dirty="0" smtClean="0"/>
              <a:t>Antena de fio- </a:t>
            </a:r>
            <a:r>
              <a:rPr lang="pt-BR" dirty="0" smtClean="0"/>
              <a:t>É feita de fio condutor elétrico, geralmente cobre nu, e pode ter a alma de aço para resistir a tração. De instalação fixa, é usada para comunicação de longas distâncias, superiores a 100 Km, em frequência da faixa HF, de 3 a 30 MHz. Antena dipolo horizontal</a:t>
            </a:r>
            <a:endParaRPr lang="pt-BR"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100" y="3645024"/>
            <a:ext cx="4191000"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168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548680"/>
            <a:ext cx="8219256" cy="5577483"/>
          </a:xfrm>
        </p:spPr>
        <p:txBody>
          <a:bodyPr/>
          <a:lstStyle/>
          <a:p>
            <a:r>
              <a:rPr lang="pt-BR" dirty="0" smtClean="0"/>
              <a:t>O conector de centro da antena e o isolador são elementos importantes na montagem da antena dipolo horizontal de fio.</a:t>
            </a:r>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7" y="2996952"/>
            <a:ext cx="4581525"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3745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539552" y="476672"/>
            <a:ext cx="8147248" cy="5649491"/>
          </a:xfrm>
        </p:spPr>
        <p:txBody>
          <a:bodyPr>
            <a:normAutofit/>
          </a:bodyPr>
          <a:lstStyle/>
          <a:p>
            <a:r>
              <a:rPr lang="pt-BR" b="1" dirty="0" smtClean="0"/>
              <a:t>Antena de tubos metálicos</a:t>
            </a:r>
            <a:r>
              <a:rPr lang="pt-BR" dirty="0" smtClean="0"/>
              <a:t>- A antena é feita de tubos de cobre ou de alumínio.</a:t>
            </a:r>
          </a:p>
          <a:p>
            <a:r>
              <a:rPr lang="pt-BR" b="1" dirty="0" smtClean="0"/>
              <a:t>a) tubos de cobre ou alumínio</a:t>
            </a:r>
            <a:r>
              <a:rPr lang="pt-BR" dirty="0" smtClean="0"/>
              <a:t>, geralmente ocos, aplicados em antenas externas de recepção de TV, como Yagi e na log-periódica, bem diretiva; na forma espiralada como elemento irradiante ou de loop helicoidal com refletor para uso nas faixas de VHF e UHF; circular ou em loop, das antenas de polarização  circular e em diversas outras aplicações.</a:t>
            </a:r>
          </a:p>
          <a:p>
            <a:endParaRPr lang="pt-BR" b="1" dirty="0"/>
          </a:p>
        </p:txBody>
      </p:sp>
    </p:spTree>
    <p:extLst>
      <p:ext uri="{BB962C8B-B14F-4D97-AF65-F5344CB8AC3E}">
        <p14:creationId xmlns:p14="http://schemas.microsoft.com/office/powerpoint/2010/main" val="1892311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476672"/>
            <a:ext cx="8352928" cy="6192688"/>
          </a:xfrm>
        </p:spPr>
        <p:txBody>
          <a:bodyPr>
            <a:normAutofit fontScale="92500" lnSpcReduction="10000"/>
          </a:bodyPr>
          <a:lstStyle/>
          <a:p>
            <a:r>
              <a:rPr lang="pt-BR" dirty="0"/>
              <a:t>b</a:t>
            </a:r>
            <a:r>
              <a:rPr lang="pt-BR" dirty="0" smtClean="0"/>
              <a:t>) </a:t>
            </a:r>
            <a:r>
              <a:rPr lang="pt-BR" b="1" dirty="0" smtClean="0"/>
              <a:t>Tipo telescópio </a:t>
            </a:r>
            <a:r>
              <a:rPr lang="pt-BR" dirty="0" smtClean="0"/>
              <a:t>– encontrado em receptores de rádio e TV portáteis.</a:t>
            </a:r>
          </a:p>
          <a:p>
            <a:r>
              <a:rPr lang="pt-BR" dirty="0" smtClean="0"/>
              <a:t>c) </a:t>
            </a:r>
            <a:r>
              <a:rPr lang="pt-BR" b="1" dirty="0" smtClean="0"/>
              <a:t>Articulado por molas e cabos de aço </a:t>
            </a:r>
            <a:r>
              <a:rPr lang="pt-BR" dirty="0" smtClean="0"/>
              <a:t>colocados no interior dos tubos que formam as seções da antena. Para ser guardada, antena é dobrada em seções que se encaixam quando são desdobradas.</a:t>
            </a:r>
          </a:p>
          <a:p>
            <a:r>
              <a:rPr lang="pt-BR" dirty="0" smtClean="0"/>
              <a:t>d) </a:t>
            </a:r>
            <a:r>
              <a:rPr lang="pt-BR" b="1" dirty="0" smtClean="0"/>
              <a:t>com roscas nas extremidades </a:t>
            </a:r>
            <a:r>
              <a:rPr lang="pt-BR" dirty="0" smtClean="0"/>
              <a:t>que formam as secções (segmentos) da antena, geralmente de 4 ou 5. Na base de fixação pode existir uma mola em espiral para dar flexibilidade ao conjunto e permitir a inclinação da antena. É de uso típico militar, </a:t>
            </a:r>
            <a:r>
              <a:rPr lang="pt-BR" dirty="0" err="1" smtClean="0"/>
              <a:t>radiotransceptores</a:t>
            </a:r>
            <a:r>
              <a:rPr lang="pt-BR" dirty="0" smtClean="0"/>
              <a:t> veiculares, nas faixas de HF e VHF.</a:t>
            </a:r>
            <a:endParaRPr lang="pt-BR" dirty="0"/>
          </a:p>
        </p:txBody>
      </p:sp>
    </p:spTree>
    <p:extLst>
      <p:ext uri="{BB962C8B-B14F-4D97-AF65-F5344CB8AC3E}">
        <p14:creationId xmlns:p14="http://schemas.microsoft.com/office/powerpoint/2010/main" val="3047731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7591425"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794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179512" y="188640"/>
            <a:ext cx="8507288" cy="5937523"/>
          </a:xfrm>
        </p:spPr>
        <p:txBody>
          <a:bodyPr/>
          <a:lstStyle/>
          <a:p>
            <a:r>
              <a:rPr lang="pt-BR" b="1" dirty="0" smtClean="0"/>
              <a:t>Antena Vertical </a:t>
            </a:r>
            <a:r>
              <a:rPr lang="pt-BR" dirty="0" smtClean="0"/>
              <a:t>destinadas às transmissões em HF podem ser de mastro ou </a:t>
            </a:r>
            <a:r>
              <a:rPr lang="pt-BR" dirty="0" err="1" smtClean="0"/>
              <a:t>torre.O</a:t>
            </a:r>
            <a:r>
              <a:rPr lang="pt-BR" dirty="0" smtClean="0"/>
              <a:t> ponto de alimentação da antena está na base do mastro. Usada em embarcações para serviço móvel marítimo, na faixa de HF.É bastante empregada em </a:t>
            </a:r>
            <a:r>
              <a:rPr lang="pt-BR" dirty="0" err="1" smtClean="0"/>
              <a:t>transmissõres</a:t>
            </a:r>
            <a:r>
              <a:rPr lang="pt-BR" dirty="0" smtClean="0"/>
              <a:t> de estações comerciais em AM(broadcasting), na faixa de 535 a 1615 kHz, para irradiar ondas terrestres.</a:t>
            </a: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208941"/>
            <a:ext cx="5960914" cy="2399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6670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188640"/>
            <a:ext cx="8363272" cy="5937523"/>
          </a:xfrm>
        </p:spPr>
        <p:txBody>
          <a:bodyPr>
            <a:normAutofit/>
          </a:bodyPr>
          <a:lstStyle/>
          <a:p>
            <a:r>
              <a:rPr lang="pt-BR" sz="2800" b="1" dirty="0" smtClean="0"/>
              <a:t>Antena de fitas metálicas</a:t>
            </a:r>
            <a:r>
              <a:rPr lang="pt-BR" sz="2800" dirty="0" smtClean="0"/>
              <a:t> – a)segmento de fitas paralelas de 1,5m para transceptores militares (VHF).</a:t>
            </a:r>
          </a:p>
          <a:p>
            <a:r>
              <a:rPr lang="pt-BR" sz="2800" dirty="0" smtClean="0"/>
              <a:t>b) conjunto de dupla trena, graduada e metro, formando um dipolo horizontal de meia onda(HF).</a:t>
            </a:r>
          </a:p>
          <a:p>
            <a:r>
              <a:rPr lang="pt-BR" sz="2800" b="1" dirty="0" smtClean="0"/>
              <a:t>Antena de Cobertura</a:t>
            </a:r>
            <a:r>
              <a:rPr lang="pt-BR" sz="2800" dirty="0" smtClean="0"/>
              <a:t>- possui formas diferentes de abertura e aplicações nas faixas de </a:t>
            </a:r>
            <a:r>
              <a:rPr lang="pt-BR" sz="2800" dirty="0" err="1" smtClean="0"/>
              <a:t>microondas.É</a:t>
            </a:r>
            <a:r>
              <a:rPr lang="pt-BR" sz="2800" dirty="0" smtClean="0"/>
              <a:t> comumente usada em conjunto com algum tipo de refletor e daí o nome antena com refletor parabólico.</a:t>
            </a:r>
            <a:endParaRPr lang="pt-BR" sz="28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149080"/>
            <a:ext cx="5040560" cy="1579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9706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188640"/>
            <a:ext cx="8363272" cy="5937523"/>
          </a:xfrm>
        </p:spPr>
        <p:txBody>
          <a:bodyPr>
            <a:normAutofit/>
          </a:bodyPr>
          <a:lstStyle/>
          <a:p>
            <a:pPr marL="0" indent="0">
              <a:buNone/>
            </a:pPr>
            <a:r>
              <a:rPr lang="pt-BR" b="1" dirty="0" smtClean="0"/>
              <a:t>Antena </a:t>
            </a:r>
            <a:r>
              <a:rPr lang="pt-BR" b="1" dirty="0" err="1" smtClean="0"/>
              <a:t>microship</a:t>
            </a:r>
            <a:r>
              <a:rPr lang="pt-BR" b="1" dirty="0" smtClean="0"/>
              <a:t> </a:t>
            </a:r>
            <a:r>
              <a:rPr lang="pt-BR" dirty="0" smtClean="0"/>
              <a:t>–inicialmente com aplicações</a:t>
            </a:r>
          </a:p>
          <a:p>
            <a:pPr marL="0" indent="0">
              <a:buNone/>
            </a:pPr>
            <a:r>
              <a:rPr lang="pt-BR" dirty="0" smtClean="0"/>
              <a:t>Em sistemas de comunicações de veículos espaciais satélites e mísseis teleguiados. Hoje, desponta em várias aplicações comerciais. Consiste em um pedaço de metal, que pode ter qualquer formato( quadrado, retangular, circular, etc.) montado sobre uma placa de substrato, com uma das faces aterrada. Desvantagens: baixa eficiência, baixa potência irradiada(sintonia muito aguda)</a:t>
            </a:r>
            <a:endParaRPr lang="pt-B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725144"/>
            <a:ext cx="3168352" cy="206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519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r>
              <a:rPr lang="pt-BR" b="1" dirty="0" smtClean="0"/>
              <a:t>Diagramas de radiação- </a:t>
            </a:r>
            <a:r>
              <a:rPr lang="pt-BR" dirty="0" smtClean="0"/>
              <a:t>as projeções do volume de energia radiante em planos horizontal e vertical em ângulo diedro, com o observador no infinito, dão origem aos diagramas de irradiação ou radiação padrão da antena. As áreas de concentração de energia são denominadas de lóbulos.</a:t>
            </a:r>
            <a:endParaRPr lang="pt-BR" dirty="0"/>
          </a:p>
        </p:txBody>
      </p:sp>
    </p:spTree>
    <p:extLst>
      <p:ext uri="{BB962C8B-B14F-4D97-AF65-F5344CB8AC3E}">
        <p14:creationId xmlns:p14="http://schemas.microsoft.com/office/powerpoint/2010/main" val="2502358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5205359"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4793460"/>
            <a:ext cx="4041298" cy="1782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4379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404664"/>
            <a:ext cx="8219256" cy="5721499"/>
          </a:xfrm>
        </p:spPr>
        <p:txBody>
          <a:bodyPr/>
          <a:lstStyle/>
          <a:p>
            <a:r>
              <a:rPr lang="pt-BR" dirty="0" smtClean="0"/>
              <a:t>Antenas Yagi são utilizadas em enlaces </a:t>
            </a:r>
            <a:r>
              <a:rPr lang="pt-BR" dirty="0" err="1" smtClean="0"/>
              <a:t>monocanais</a:t>
            </a:r>
            <a:r>
              <a:rPr lang="pt-BR" dirty="0" smtClean="0"/>
              <a:t> e multicanais operando em polarização linear H/V.</a:t>
            </a:r>
            <a:endParaRPr lang="pt-BR"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556792"/>
            <a:ext cx="3148186" cy="5166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231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351639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258942"/>
            <a:ext cx="3267075"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207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332656"/>
            <a:ext cx="8219256" cy="5793507"/>
          </a:xfrm>
        </p:spPr>
        <p:txBody>
          <a:bodyPr/>
          <a:lstStyle/>
          <a:p>
            <a:r>
              <a:rPr lang="pt-BR" dirty="0" smtClean="0"/>
              <a:t>Antena parabólica Vazada UHF somente uma polarização nas faixas de 300MHz a 2GHz&gt; Possui </a:t>
            </a:r>
            <a:r>
              <a:rPr lang="pt-BR" dirty="0" err="1" smtClean="0"/>
              <a:t>diretividade</a:t>
            </a:r>
            <a:r>
              <a:rPr lang="pt-BR" dirty="0" smtClean="0"/>
              <a:t> superior às outras antenas utilizadas na faixa de UHF.</a:t>
            </a:r>
            <a:endParaRPr lang="pt-BR"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2492896"/>
            <a:ext cx="26479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7441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88641"/>
            <a:ext cx="4370615"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60648"/>
            <a:ext cx="3969841" cy="3108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789040"/>
            <a:ext cx="3408809" cy="2741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3844255"/>
            <a:ext cx="3264222" cy="2813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6500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620688"/>
            <a:ext cx="8229600" cy="3109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861048"/>
            <a:ext cx="3119065" cy="2862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9912" y="3861048"/>
            <a:ext cx="2260042" cy="289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192" y="4149078"/>
            <a:ext cx="2533941" cy="2067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4979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924944"/>
            <a:ext cx="3888432" cy="3758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576" y="1"/>
            <a:ext cx="5415756" cy="2780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407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764704"/>
            <a:ext cx="4100421" cy="3949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836712"/>
            <a:ext cx="3762375" cy="395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7168122"/>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TotalTime>
  <Words>680</Words>
  <Application>Microsoft Office PowerPoint</Application>
  <PresentationFormat>Apresentação na tela (4:3)</PresentationFormat>
  <Paragraphs>41</Paragraphs>
  <Slides>21</Slides>
  <Notes>0</Notes>
  <HiddenSlides>0</HiddenSlides>
  <MMClips>0</MMClips>
  <ScaleCrop>false</ScaleCrop>
  <HeadingPairs>
    <vt:vector size="4" baseType="variant">
      <vt:variant>
        <vt:lpstr>Tema</vt:lpstr>
      </vt:variant>
      <vt:variant>
        <vt:i4>1</vt:i4>
      </vt:variant>
      <vt:variant>
        <vt:lpstr>Títulos de slides</vt:lpstr>
      </vt:variant>
      <vt:variant>
        <vt:i4>21</vt:i4>
      </vt:variant>
    </vt:vector>
  </HeadingPairs>
  <TitlesOfParts>
    <vt:vector size="22" baseType="lpstr">
      <vt:lpstr>Tema do Office</vt:lpstr>
      <vt:lpstr>SC1- aula 9</vt:lpstr>
      <vt:lpstr>    </vt:lpstr>
      <vt:lpstr>Diagrama de Radiação ou Irradiação</vt:lpstr>
      <vt:lpstr>    </vt:lpstr>
      <vt:lpstr>     </vt:lpstr>
      <vt:lpstr>   </vt:lpstr>
      <vt:lpstr>      </vt:lpstr>
      <vt:lpstr>     </vt:lpstr>
      <vt:lpstr>Apresentação do PowerPoint</vt:lpstr>
      <vt:lpstr>     </vt:lpstr>
      <vt:lpstr>    </vt:lpstr>
      <vt:lpstr>    </vt:lpstr>
      <vt:lpstr>Apresentação do PowerPoint</vt:lpstr>
      <vt:lpstr>     </vt:lpstr>
      <vt:lpstr>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SC1- aula 9</dc:title>
  <dc:creator>AECIO</dc:creator>
  <cp:lastModifiedBy>AECIO</cp:lastModifiedBy>
  <cp:revision>19</cp:revision>
  <dcterms:created xsi:type="dcterms:W3CDTF">2020-07-09T13:47:36Z</dcterms:created>
  <dcterms:modified xsi:type="dcterms:W3CDTF">2020-07-09T18:41:22Z</dcterms:modified>
</cp:coreProperties>
</file>